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66" r:id="rId3"/>
    <p:sldId id="257" r:id="rId4"/>
    <p:sldId id="274" r:id="rId5"/>
    <p:sldId id="275" r:id="rId6"/>
    <p:sldId id="273" r:id="rId7"/>
    <p:sldId id="277" r:id="rId8"/>
    <p:sldId id="278" r:id="rId9"/>
    <p:sldId id="314" r:id="rId10"/>
    <p:sldId id="302" r:id="rId11"/>
    <p:sldId id="306" r:id="rId12"/>
    <p:sldId id="290" r:id="rId13"/>
    <p:sldId id="293" r:id="rId14"/>
    <p:sldId id="292" r:id="rId15"/>
    <p:sldId id="298" r:id="rId16"/>
    <p:sldId id="267" r:id="rId17"/>
    <p:sldId id="282" r:id="rId18"/>
    <p:sldId id="285" r:id="rId19"/>
    <p:sldId id="283" r:id="rId20"/>
    <p:sldId id="284" r:id="rId21"/>
    <p:sldId id="299" r:id="rId22"/>
    <p:sldId id="312" r:id="rId23"/>
    <p:sldId id="279" r:id="rId24"/>
    <p:sldId id="258" r:id="rId25"/>
    <p:sldId id="259" r:id="rId26"/>
    <p:sldId id="280" r:id="rId27"/>
    <p:sldId id="300" r:id="rId28"/>
    <p:sldId id="262" r:id="rId29"/>
    <p:sldId id="260" r:id="rId30"/>
    <p:sldId id="261" r:id="rId31"/>
    <p:sldId id="264" r:id="rId32"/>
    <p:sldId id="286" r:id="rId33"/>
    <p:sldId id="305" r:id="rId34"/>
    <p:sldId id="308" r:id="rId35"/>
    <p:sldId id="309" r:id="rId36"/>
    <p:sldId id="304" r:id="rId37"/>
    <p:sldId id="311" r:id="rId38"/>
    <p:sldId id="288" r:id="rId39"/>
    <p:sldId id="265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6"/>
    <a:srgbClr val="B0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74938" autoAdjust="0"/>
  </p:normalViewPr>
  <p:slideViewPr>
    <p:cSldViewPr snapToGrid="0">
      <p:cViewPr varScale="1">
        <p:scale>
          <a:sx n="65" d="100"/>
          <a:sy n="65" d="100"/>
        </p:scale>
        <p:origin x="18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CD9A-74DA-4427-B813-4163E043A3B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28F4-66CF-48CB-A5A1-6BC4E28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after intro. Outline exp design/ results sections</a:t>
            </a:r>
          </a:p>
          <a:p>
            <a:endParaRPr lang="en-US" dirty="0"/>
          </a:p>
          <a:p>
            <a:r>
              <a:rPr lang="en-US" dirty="0"/>
              <a:t>Draw out experimental design (col0/ coi1/ npr1 – color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here: 1-gene GWAS. Show selecting top SNP hit. Diagram cartoon?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“no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  <a:p>
            <a:r>
              <a:rPr lang="en-US" dirty="0"/>
              <a:t>YES “our analysis failing to capture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Delete. instead: Is there no cis or did we miss cis?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top panel: Vivian 2018 figure 5e. BOA transcriptional profile. Large </a:t>
            </a:r>
            <a:r>
              <a:rPr lang="en-US" dirty="0" err="1"/>
              <a:t>fx</a:t>
            </a:r>
            <a:r>
              <a:rPr lang="en-US" dirty="0"/>
              <a:t>: expect cis </a:t>
            </a:r>
            <a:r>
              <a:rPr lang="en-US" dirty="0" err="1"/>
              <a:t>fx</a:t>
            </a:r>
            <a:r>
              <a:rPr lang="en-US" dirty="0"/>
              <a:t> variation!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“group 4 not significant”</a:t>
            </a:r>
          </a:p>
          <a:p>
            <a:r>
              <a:rPr lang="en-US" dirty="0"/>
              <a:t>DO SAY “massive group 5, from which group 4 outliers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SNPs ~ </a:t>
            </a:r>
            <a:r>
              <a:rPr lang="en-US" dirty="0" err="1"/>
              <a:t>dimodal</a:t>
            </a:r>
            <a:r>
              <a:rPr lang="en-US" dirty="0"/>
              <a:t> model // GWA model “2 groups”</a:t>
            </a:r>
          </a:p>
          <a:p>
            <a:r>
              <a:rPr lang="en-US" dirty="0"/>
              <a:t>BUT variation splits into 6 haplotypes at this locus – true model “6 haplotypes”</a:t>
            </a:r>
          </a:p>
          <a:p>
            <a:endParaRPr lang="en-US" dirty="0"/>
          </a:p>
          <a:p>
            <a:r>
              <a:rPr lang="en-US" dirty="0"/>
              <a:t>DO ADD group 5, 6: low outliers. Change in expression with haplotypes other than the group 4 deletion</a:t>
            </a:r>
          </a:p>
          <a:p>
            <a:r>
              <a:rPr lang="en-US" dirty="0">
                <a:sym typeface="Wingdings" panose="05000000000000000000" pitchFamily="2" charset="2"/>
              </a:rPr>
              <a:t> Poly </a:t>
            </a:r>
            <a:r>
              <a:rPr lang="en-US" dirty="0" err="1">
                <a:sym typeface="Wingdings" panose="05000000000000000000" pitchFamily="2" charset="2"/>
              </a:rPr>
              <a:t>haplotypery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  <a:p>
            <a:r>
              <a:rPr lang="en-US" dirty="0"/>
              <a:t>INSTEAD repeat slide 16: evidence of trans hotspots!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1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permutation approaches to test what is or is not a significant hotspot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3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THIS. Just show threshold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transition slide before At: </a:t>
            </a:r>
          </a:p>
          <a:p>
            <a:endParaRPr lang="en-US" dirty="0"/>
          </a:p>
          <a:p>
            <a:r>
              <a:rPr lang="en-US" dirty="0"/>
              <a:t>Fungal DNA </a:t>
            </a:r>
            <a:r>
              <a:rPr lang="en-US" dirty="0">
                <a:sym typeface="Wingdings" panose="05000000000000000000" pitchFamily="2" charset="2"/>
              </a:rPr>
              <a:t> fungal transcription variation</a:t>
            </a:r>
          </a:p>
          <a:p>
            <a:r>
              <a:rPr lang="en-US" dirty="0">
                <a:sym typeface="Wingdings" panose="05000000000000000000" pitchFamily="2" charset="2"/>
              </a:rPr>
              <a:t>Fungal DNA  plant transcription variation?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Ellipse: joint species hotspot</a:t>
            </a:r>
          </a:p>
          <a:p>
            <a:endParaRPr lang="en-US" dirty="0"/>
          </a:p>
          <a:p>
            <a:r>
              <a:rPr lang="en-US" dirty="0"/>
              <a:t>Log-log to see center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0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HERE: SNPs of interest annotated</a:t>
            </a:r>
          </a:p>
          <a:p>
            <a:r>
              <a:rPr lang="en-US" dirty="0"/>
              <a:t>THEN zoom in BOA</a:t>
            </a:r>
          </a:p>
          <a:p>
            <a:endParaRPr lang="en-US" dirty="0"/>
          </a:p>
          <a:p>
            <a:r>
              <a:rPr lang="en-US" dirty="0"/>
              <a:t>Plot </a:t>
            </a:r>
            <a:r>
              <a:rPr lang="en-US" dirty="0" err="1"/>
              <a:t>manhattan</a:t>
            </a:r>
            <a:r>
              <a:rPr lang="en-US" dirty="0"/>
              <a:t> BOA cluster: chunk of hotspots in cluster?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6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Mitogen activated protein kinase: fungal virulence</a:t>
            </a:r>
          </a:p>
          <a:p>
            <a:r>
              <a:rPr lang="en-US" dirty="0"/>
              <a:t>Bmp3: plant surface sensing, KO decreases virulence</a:t>
            </a:r>
          </a:p>
          <a:p>
            <a:r>
              <a:rPr lang="en-US" dirty="0"/>
              <a:t>JAZ11: downstream </a:t>
            </a:r>
            <a:r>
              <a:rPr lang="en-US" dirty="0" err="1"/>
              <a:t>jasmonate</a:t>
            </a:r>
            <a:r>
              <a:rPr lang="en-US" dirty="0"/>
              <a:t> response</a:t>
            </a:r>
          </a:p>
          <a:p>
            <a:r>
              <a:rPr lang="en-US" dirty="0"/>
              <a:t>AT1G0810: slight </a:t>
            </a:r>
            <a:r>
              <a:rPr lang="en-US" dirty="0" err="1"/>
              <a:t>Bc</a:t>
            </a:r>
            <a:r>
              <a:rPr lang="en-US" dirty="0"/>
              <a:t> inducible</a:t>
            </a:r>
          </a:p>
          <a:p>
            <a:r>
              <a:rPr lang="en-US" dirty="0"/>
              <a:t>SCL11: not much B05.10</a:t>
            </a:r>
          </a:p>
          <a:p>
            <a:endParaRPr lang="en-US" dirty="0"/>
          </a:p>
          <a:p>
            <a:r>
              <a:rPr lang="en-US" dirty="0"/>
              <a:t>CONNECT to virulence. These are defense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above this: eQTL in pathogen (humans)</a:t>
            </a:r>
          </a:p>
          <a:p>
            <a:endParaRPr lang="en-US" dirty="0"/>
          </a:p>
          <a:p>
            <a:r>
              <a:rPr lang="en-US" dirty="0"/>
              <a:t>Slide above this: biology of transcriptome x transcriptome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Replace: possible paths of causation</a:t>
            </a:r>
          </a:p>
          <a:p>
            <a:r>
              <a:rPr lang="en-US" dirty="0" err="1"/>
              <a:t>Bc</a:t>
            </a:r>
            <a:r>
              <a:rPr lang="en-US" dirty="0"/>
              <a:t> gene expression </a:t>
            </a:r>
            <a:r>
              <a:rPr lang="en-US" dirty="0">
                <a:sym typeface="Wingdings" panose="05000000000000000000" pitchFamily="2" charset="2"/>
              </a:rPr>
              <a:t> At expression…. CYCLIC between genomes?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 analysis: lesion data. Are At high SNPs for lesion shared with trans hotspots list?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</a:t>
            </a:r>
            <a:r>
              <a:rPr lang="en-US" dirty="0" err="1"/>
              <a:t>Bc</a:t>
            </a:r>
            <a:r>
              <a:rPr lang="en-US" dirty="0"/>
              <a:t> cartoon as hyphal cluster (microscope image) </a:t>
            </a:r>
          </a:p>
          <a:p>
            <a:r>
              <a:rPr lang="en-US" dirty="0"/>
              <a:t>Here, show an actual photo of At and </a:t>
            </a:r>
            <a:r>
              <a:rPr lang="en-US" dirty="0" err="1"/>
              <a:t>Bc</a:t>
            </a:r>
            <a:r>
              <a:rPr lang="en-US" dirty="0"/>
              <a:t> (micro!)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density? Per Mb // LD – include some</a:t>
            </a:r>
          </a:p>
          <a:p>
            <a:endParaRPr lang="en-US" dirty="0"/>
          </a:p>
          <a:p>
            <a:r>
              <a:rPr lang="en-US" dirty="0"/>
              <a:t>Heterozygosity levels ~~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genotypes change (knockout) major defense pathways (major effects), but they are not driving the system. PATHOGEN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1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Expression profile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transcripts significantly influenced by host genotypes. Gene counts per transcript are normalized relative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the host immune system was able to alter the expression of only some of the pathogens GCNs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those that shift in expression depending on host genotype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variation in the pathogen shapes how the co-transcriptome responds to the hosts immune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Plasticity in Arabidopsis defense related genes in response to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cinerea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 variation.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Pr1 = SA responsive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Pad3 = camalexin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biosynth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 = JA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372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9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BE33-B2D1-471C-AA94-07E347A0E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TriLab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2D11-1D94-4A63-8C61-102D1F6C8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646302"/>
          </a:xfrm>
        </p:spPr>
        <p:txBody>
          <a:bodyPr>
            <a:normAutofit/>
          </a:bodyPr>
          <a:lstStyle/>
          <a:p>
            <a:r>
              <a:rPr lang="en-US" sz="2400" dirty="0"/>
              <a:t>Nicole Soltis</a:t>
            </a:r>
          </a:p>
          <a:p>
            <a:r>
              <a:rPr lang="en-US" sz="2400" dirty="0" err="1"/>
              <a:t>Kliebenstein</a:t>
            </a:r>
            <a:r>
              <a:rPr lang="en-US" sz="2400" dirty="0"/>
              <a:t> Lab</a:t>
            </a:r>
          </a:p>
          <a:p>
            <a:r>
              <a:rPr lang="en-US" sz="2400" dirty="0"/>
              <a:t>11/30/18</a:t>
            </a:r>
          </a:p>
        </p:txBody>
      </p:sp>
    </p:spTree>
    <p:extLst>
      <p:ext uri="{BB962C8B-B14F-4D97-AF65-F5344CB8AC3E}">
        <p14:creationId xmlns:p14="http://schemas.microsoft.com/office/powerpoint/2010/main" val="51542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5445D14-7710-4E3F-8CD3-DBFCBC6F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B8CC2B0-3898-41B7-B60D-0507C219F49A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026A1EF-F65F-48BD-B85D-7617B040DE68}"/>
              </a:ext>
            </a:extLst>
          </p:cNvPr>
          <p:cNvGrpSpPr/>
          <p:nvPr/>
        </p:nvGrpSpPr>
        <p:grpSpPr>
          <a:xfrm>
            <a:off x="808730" y="2008268"/>
            <a:ext cx="7011644" cy="4369673"/>
            <a:chOff x="1549536" y="431857"/>
            <a:chExt cx="4651932" cy="312187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8383D09-EA10-43F0-9E5B-56FC81FAB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5910" r="804" b="10200"/>
            <a:stretch/>
          </p:blipFill>
          <p:spPr>
            <a:xfrm>
              <a:off x="1919075" y="479094"/>
              <a:ext cx="3893505" cy="2834387"/>
            </a:xfrm>
            <a:prstGeom prst="rect">
              <a:avLst/>
            </a:prstGeom>
          </p:spPr>
        </p:pic>
        <p:sp>
          <p:nvSpPr>
            <p:cNvPr id="110" name="Shape 163">
              <a:extLst>
                <a:ext uri="{FF2B5EF4-FFF2-40B4-BE49-F238E27FC236}">
                  <a16:creationId xmlns:a16="http://schemas.microsoft.com/office/drawing/2014/main" id="{18F3EDEA-900D-40D6-9F85-CFE06B38F20A}"/>
                </a:ext>
              </a:extLst>
            </p:cNvPr>
            <p:cNvSpPr/>
            <p:nvPr/>
          </p:nvSpPr>
          <p:spPr>
            <a:xfrm rot="16200000">
              <a:off x="457215" y="1752104"/>
              <a:ext cx="2747663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600" dirty="0"/>
                <a:t>0.0        0.1        0.2         0.3        0.4                       </a:t>
              </a:r>
              <a:endParaRPr sz="1600" dirty="0"/>
            </a:p>
          </p:txBody>
        </p:sp>
        <p:sp>
          <p:nvSpPr>
            <p:cNvPr id="111" name="Shape 163">
              <a:extLst>
                <a:ext uri="{FF2B5EF4-FFF2-40B4-BE49-F238E27FC236}">
                  <a16:creationId xmlns:a16="http://schemas.microsoft.com/office/drawing/2014/main" id="{A1A2C321-40FF-479A-8163-01EF0A81EDE7}"/>
                </a:ext>
              </a:extLst>
            </p:cNvPr>
            <p:cNvSpPr/>
            <p:nvPr/>
          </p:nvSpPr>
          <p:spPr>
            <a:xfrm rot="16200000">
              <a:off x="89419" y="1891974"/>
              <a:ext cx="3121877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1600" i="1" dirty="0"/>
                <a:t>B. </a:t>
              </a:r>
              <a:r>
                <a:rPr lang="en-US" sz="1600" i="1" dirty="0" err="1"/>
                <a:t>cinerea</a:t>
              </a:r>
              <a:r>
                <a:rPr lang="en-US" sz="1600" i="1" dirty="0"/>
                <a:t> </a:t>
              </a:r>
              <a:r>
                <a:rPr lang="en-US" sz="1600" dirty="0"/>
                <a:t>Transcript Heritability Distribution</a:t>
              </a:r>
              <a:endParaRPr sz="1600" dirty="0"/>
            </a:p>
          </p:txBody>
        </p:sp>
        <p:sp>
          <p:nvSpPr>
            <p:cNvPr id="112" name="Shape 156">
              <a:extLst>
                <a:ext uri="{FF2B5EF4-FFF2-40B4-BE49-F238E27FC236}">
                  <a16:creationId xmlns:a16="http://schemas.microsoft.com/office/drawing/2014/main" id="{9D09BE65-2B5E-4FC4-A93C-F8140BC87696}"/>
                </a:ext>
              </a:extLst>
            </p:cNvPr>
            <p:cNvSpPr/>
            <p:nvPr/>
          </p:nvSpPr>
          <p:spPr>
            <a:xfrm>
              <a:off x="2056910" y="3246178"/>
              <a:ext cx="4144558" cy="2171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400" dirty="0"/>
                <a:t>                     </a:t>
              </a:r>
              <a:r>
                <a:rPr lang="en-US" sz="1600" dirty="0"/>
                <a:t>Isolate       Host Genotype   Isolate x Host Genotype       </a:t>
              </a:r>
              <a:endParaRPr sz="1600" dirty="0"/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722F741B-4384-470D-92C7-369CF888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Botrytis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2010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267453-C505-4C6E-923D-7DE34294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gene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DE22A2-6C60-411D-AB7A-7960D8EE34F1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7A8B4-A3A6-4C4B-AF8A-B770A9B3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602BAF-91E9-4CA1-809A-1C5F06EDD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450"/>
            <a:ext cx="8767768" cy="4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590ABF9-436F-4205-85F2-1BCCEC9B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017" y="2179494"/>
            <a:ext cx="5690480" cy="4182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A2B61-6FCA-4031-AA87-7345720A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19EBB-68D6-42D0-B021-3335ED17CDDC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Zhang et al. 2017, The Plant Cell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A5B113B-FFD4-4B19-8BA8-B9822FA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9752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F7D0DDA-8286-4D2C-B0BF-9D27E6E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459" y="1771612"/>
            <a:ext cx="6310039" cy="460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3CBEB-9AB6-4AD6-A189-AB455BEE8D66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F60BDA-C41E-4397-8B40-0A30328A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3E54FBA-557C-42E2-8F78-68552F24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Arabidopsis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47103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Novel Results</a:t>
            </a:r>
          </a:p>
        </p:txBody>
      </p:sp>
    </p:spTree>
    <p:extLst>
      <p:ext uri="{BB962C8B-B14F-4D97-AF65-F5344CB8AC3E}">
        <p14:creationId xmlns:p14="http://schemas.microsoft.com/office/powerpoint/2010/main" val="1845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9E8C5-A3E3-4874-B1F4-45ECACAADA5C}"/>
              </a:ext>
            </a:extLst>
          </p:cNvPr>
          <p:cNvSpPr/>
          <p:nvPr/>
        </p:nvSpPr>
        <p:spPr>
          <a:xfrm>
            <a:off x="822036" y="1533236"/>
            <a:ext cx="8053610" cy="455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5D6FF-41FE-4E1B-BCE5-BEC0CF294055}"/>
              </a:ext>
            </a:extLst>
          </p:cNvPr>
          <p:cNvCxnSpPr/>
          <p:nvPr/>
        </p:nvCxnSpPr>
        <p:spPr>
          <a:xfrm flipV="1">
            <a:off x="988291" y="1791855"/>
            <a:ext cx="7426036" cy="4230254"/>
          </a:xfrm>
          <a:prstGeom prst="line">
            <a:avLst/>
          </a:prstGeom>
          <a:ln w="47625" cap="flat" cmpd="sng" algn="ctr">
            <a:solidFill>
              <a:srgbClr val="B0A2FA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1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2251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0" y="45258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2B79D-2AC3-4712-B9A1-6A21CB9E4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01" y="1600200"/>
            <a:ext cx="4396545" cy="541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32BF8-3B1A-49DD-BCAC-C426CD495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01" y="1600200"/>
            <a:ext cx="4396545" cy="54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A7B8-EB70-4D6C-B1D8-FD08B907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6375" r="-228" b="-2381"/>
          <a:stretch/>
        </p:blipFill>
        <p:spPr>
          <a:xfrm>
            <a:off x="-1065094" y="5135571"/>
            <a:ext cx="11274187" cy="1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2200A-6ED2-4413-965C-09601C6B23F5}"/>
              </a:ext>
            </a:extLst>
          </p:cNvPr>
          <p:cNvGrpSpPr/>
          <p:nvPr/>
        </p:nvGrpSpPr>
        <p:grpSpPr>
          <a:xfrm>
            <a:off x="-272562" y="1937896"/>
            <a:ext cx="10283617" cy="4663679"/>
            <a:chOff x="26268" y="235857"/>
            <a:chExt cx="6858000" cy="27441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814B4F-1280-42EF-9A92-21DC8C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" y="235857"/>
              <a:ext cx="6858000" cy="2286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778E3A-E853-450B-BD4E-A886257F0178}"/>
                </a:ext>
              </a:extLst>
            </p:cNvPr>
            <p:cNvGrpSpPr/>
            <p:nvPr/>
          </p:nvGrpSpPr>
          <p:grpSpPr>
            <a:xfrm>
              <a:off x="332180" y="2323737"/>
              <a:ext cx="6223670" cy="656233"/>
              <a:chOff x="332180" y="2323737"/>
              <a:chExt cx="6223670" cy="6562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A87514-8ED2-4C5A-B896-1A98DD654092}"/>
                  </a:ext>
                </a:extLst>
              </p:cNvPr>
              <p:cNvGrpSpPr/>
              <p:nvPr/>
            </p:nvGrpSpPr>
            <p:grpSpPr>
              <a:xfrm>
                <a:off x="435308" y="2323737"/>
                <a:ext cx="1059928" cy="198120"/>
                <a:chOff x="435308" y="5516880"/>
                <a:chExt cx="1059928" cy="19812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F9D42DD-70B8-4323-81F7-C2E2734B9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027" y="5715000"/>
                  <a:ext cx="92038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14A6DE6-A82E-4F43-8998-3058A62BF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23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2DC3AC9-E606-4F00-A6D6-5BE840C9F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30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6D8E92-41B4-48C9-AD1B-8A5B9D47B5F2}"/>
                  </a:ext>
                </a:extLst>
              </p:cNvPr>
              <p:cNvGrpSpPr/>
              <p:nvPr/>
            </p:nvGrpSpPr>
            <p:grpSpPr>
              <a:xfrm>
                <a:off x="1526012" y="2323737"/>
                <a:ext cx="102260" cy="198120"/>
                <a:chOff x="561409" y="5516880"/>
                <a:chExt cx="1412256" cy="19812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046920-139F-4001-9637-2110F9C6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409" y="5715000"/>
                  <a:ext cx="141225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C3D90D-9C97-4D72-A7D5-B2A18B6E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665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DBD8849-8EF2-4DF7-88BC-5DA585C4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1409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FDDAE0-6572-4E11-A3EF-95DFD2A26877}"/>
                  </a:ext>
                </a:extLst>
              </p:cNvPr>
              <p:cNvGrpSpPr/>
              <p:nvPr/>
            </p:nvGrpSpPr>
            <p:grpSpPr>
              <a:xfrm>
                <a:off x="1656226" y="2323737"/>
                <a:ext cx="738667" cy="198120"/>
                <a:chOff x="430131" y="5516880"/>
                <a:chExt cx="1073817" cy="19812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B8225E-9E22-4AA4-ADE6-A88956058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131" y="5715000"/>
                  <a:ext cx="10738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E75DCFA-46AC-4935-974F-9CDA509AF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394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DBD11A-B690-4504-97CD-2A0BCED9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131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77C92-B819-48A1-B8C2-CDE25877F482}"/>
                  </a:ext>
                </a:extLst>
              </p:cNvPr>
              <p:cNvGrpSpPr/>
              <p:nvPr/>
            </p:nvGrpSpPr>
            <p:grpSpPr>
              <a:xfrm>
                <a:off x="2435338" y="2323737"/>
                <a:ext cx="3273695" cy="198120"/>
                <a:chOff x="411367" y="5516880"/>
                <a:chExt cx="1055649" cy="19812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B046900-70D4-42C0-8D4D-58E59734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367" y="5715000"/>
                  <a:ext cx="105564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3F5B67-E80C-4DE6-A94E-C29D9AD04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93049F-5DDA-470E-B9E8-2018244E8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36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FDC416-6157-4CA9-98B0-7C416A640F04}"/>
                  </a:ext>
                </a:extLst>
              </p:cNvPr>
              <p:cNvGrpSpPr/>
              <p:nvPr/>
            </p:nvGrpSpPr>
            <p:grpSpPr>
              <a:xfrm>
                <a:off x="5756740" y="2323737"/>
                <a:ext cx="799110" cy="198120"/>
                <a:chOff x="405517" y="5516880"/>
                <a:chExt cx="1061499" cy="1981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9FC886-6B77-4831-B986-C387DDA07F67}"/>
                    </a:ext>
                  </a:extLst>
                </p:cNvPr>
                <p:cNvCxnSpPr/>
                <p:nvPr/>
              </p:nvCxnSpPr>
              <p:spPr>
                <a:xfrm>
                  <a:off x="405517" y="5715000"/>
                  <a:ext cx="1061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45A460-1472-4E00-9FF8-3038C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A6C23A6-3EDA-47A6-BD62-D8252A33C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51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748E6-C1B2-4F2A-B671-7F00EE79BDCF}"/>
                  </a:ext>
                </a:extLst>
              </p:cNvPr>
              <p:cNvSpPr txBox="1"/>
              <p:nvPr/>
            </p:nvSpPr>
            <p:spPr>
              <a:xfrm>
                <a:off x="332180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D957FB-8A92-4E50-9DB5-A9D8CB7FF7E7}"/>
                  </a:ext>
                </a:extLst>
              </p:cNvPr>
              <p:cNvSpPr txBox="1"/>
              <p:nvPr/>
            </p:nvSpPr>
            <p:spPr>
              <a:xfrm>
                <a:off x="894777" y="26106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82F8E-A601-4B01-AF82-A4B56EA31A19}"/>
                  </a:ext>
                </a:extLst>
              </p:cNvPr>
              <p:cNvSpPr txBox="1"/>
              <p:nvPr/>
            </p:nvSpPr>
            <p:spPr>
              <a:xfrm>
                <a:off x="1426299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FCCC3-970E-4D12-B52C-774C010D3032}"/>
                  </a:ext>
                </a:extLst>
              </p:cNvPr>
              <p:cNvSpPr txBox="1"/>
              <p:nvPr/>
            </p:nvSpPr>
            <p:spPr>
              <a:xfrm>
                <a:off x="1899036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3144BA-A1D1-4BA2-AB49-F15E3CC37995}"/>
                  </a:ext>
                </a:extLst>
              </p:cNvPr>
              <p:cNvSpPr txBox="1"/>
              <p:nvPr/>
            </p:nvSpPr>
            <p:spPr>
              <a:xfrm>
                <a:off x="4072185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AEA4DF-7C1F-4BCC-AD0E-24A0DD6A5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27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1DAB3-E437-4CB0-8E8D-3C382A159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8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CBEA1-E328-41EE-BCB5-0118F9C40B6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8" y="2521857"/>
              <a:ext cx="102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7E571-4752-4809-883C-EB9FCA975888}"/>
                </a:ext>
              </a:extLst>
            </p:cNvPr>
            <p:cNvSpPr txBox="1"/>
            <p:nvPr/>
          </p:nvSpPr>
          <p:spPr>
            <a:xfrm>
              <a:off x="6005452" y="26013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AD9B-0D33-470B-99B9-07C18C4A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3C24-0085-4D0D-BD2F-2046570A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0946"/>
            <a:ext cx="6347714" cy="49383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sz="2200" dirty="0"/>
              <a:t>eQTL</a:t>
            </a:r>
          </a:p>
          <a:p>
            <a:pPr lvl="1"/>
            <a:r>
              <a:rPr lang="en-US" sz="2200" dirty="0"/>
              <a:t>Cross-species eQTL</a:t>
            </a:r>
          </a:p>
          <a:p>
            <a:pPr lvl="1"/>
            <a:r>
              <a:rPr lang="en-US" sz="2200" dirty="0"/>
              <a:t>eQTL in </a:t>
            </a:r>
            <a:r>
              <a:rPr lang="en-US" sz="2200" dirty="0" err="1"/>
              <a:t>Arabidopsis:Botrytis</a:t>
            </a:r>
            <a:endParaRPr lang="en-US" sz="2200" dirty="0"/>
          </a:p>
          <a:p>
            <a:r>
              <a:rPr lang="en-US" sz="2400" dirty="0"/>
              <a:t>Methods</a:t>
            </a:r>
          </a:p>
          <a:p>
            <a:r>
              <a:rPr lang="en-US" sz="2400" dirty="0"/>
              <a:t>Previous Results </a:t>
            </a:r>
          </a:p>
          <a:p>
            <a:r>
              <a:rPr lang="en-US" sz="2400" dirty="0"/>
              <a:t>Novel Results</a:t>
            </a:r>
          </a:p>
          <a:p>
            <a:pPr lvl="1"/>
            <a:r>
              <a:rPr lang="en-US" sz="2000" dirty="0"/>
              <a:t>Genome search for cis-eQTL</a:t>
            </a:r>
          </a:p>
          <a:p>
            <a:pPr lvl="1"/>
            <a:r>
              <a:rPr lang="en-US" sz="2000" dirty="0"/>
              <a:t>Localized search for cis-eQTL</a:t>
            </a:r>
          </a:p>
          <a:p>
            <a:pPr lvl="1"/>
            <a:r>
              <a:rPr lang="en-US" sz="2000" dirty="0"/>
              <a:t>trans-eQTL hotspots</a:t>
            </a:r>
          </a:p>
          <a:p>
            <a:pPr lvl="1"/>
            <a:r>
              <a:rPr lang="en-US" sz="2000" dirty="0"/>
              <a:t>Cross-species eQTL hotspots</a:t>
            </a:r>
          </a:p>
          <a:p>
            <a:r>
              <a:rPr lang="en-US" sz="2400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3D51D-70ED-4CCD-991C-AD82F5A7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1" y="4017818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ED4F6-12D2-45FA-A030-9410CF6D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2" y="284018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expression variation in BOA cluster not explained by cis-eQTL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9FEA8-5E4F-4093-80CB-99C6EC5A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0" y="1744545"/>
            <a:ext cx="8614632" cy="530131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2480C-E2AD-4167-8BF8-DC80740A4AEE}"/>
              </a:ext>
            </a:extLst>
          </p:cNvPr>
          <p:cNvSpPr/>
          <p:nvPr/>
        </p:nvSpPr>
        <p:spPr>
          <a:xfrm>
            <a:off x="4673601" y="6345382"/>
            <a:ext cx="581890" cy="5126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972666-1358-4F2E-9923-59D7AEBCFF4B}"/>
              </a:ext>
            </a:extLst>
          </p:cNvPr>
          <p:cNvGrpSpPr/>
          <p:nvPr/>
        </p:nvGrpSpPr>
        <p:grpSpPr>
          <a:xfrm>
            <a:off x="-1065094" y="2826328"/>
            <a:ext cx="11274187" cy="2009531"/>
            <a:chOff x="0" y="7653861"/>
            <a:chExt cx="6858000" cy="1222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49A7B8-EB70-4D6C-B1D8-FD08B907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t="76375" r="-228" b="-2381"/>
            <a:stretch/>
          </p:blipFill>
          <p:spPr>
            <a:xfrm>
              <a:off x="0" y="7653861"/>
              <a:ext cx="6858000" cy="89175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7DE1FD-0727-40EA-8260-A24F86AE2ACE}"/>
                </a:ext>
              </a:extLst>
            </p:cNvPr>
            <p:cNvGrpSpPr/>
            <p:nvPr/>
          </p:nvGrpSpPr>
          <p:grpSpPr>
            <a:xfrm>
              <a:off x="666750" y="8096250"/>
              <a:ext cx="4362450" cy="779993"/>
              <a:chOff x="666750" y="8096250"/>
              <a:chExt cx="4362450" cy="779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7DB8997-A8DC-425E-B87A-923B196C0FE0}"/>
                  </a:ext>
                </a:extLst>
              </p:cNvPr>
              <p:cNvGrpSpPr/>
              <p:nvPr/>
            </p:nvGrpSpPr>
            <p:grpSpPr>
              <a:xfrm>
                <a:off x="666750" y="8096250"/>
                <a:ext cx="4362450" cy="558800"/>
                <a:chOff x="666750" y="8096250"/>
                <a:chExt cx="4362450" cy="5588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DB8F294-398F-4873-906A-CC8038E9BF25}"/>
                    </a:ext>
                  </a:extLst>
                </p:cNvPr>
                <p:cNvCxnSpPr/>
                <p:nvPr/>
              </p:nvCxnSpPr>
              <p:spPr>
                <a:xfrm>
                  <a:off x="666750" y="8096250"/>
                  <a:ext cx="232410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31BF28-6210-47A5-A60A-66634EC7F0B5}"/>
                    </a:ext>
                  </a:extLst>
                </p:cNvPr>
                <p:cNvCxnSpPr/>
                <p:nvPr/>
              </p:nvCxnSpPr>
              <p:spPr>
                <a:xfrm flipH="1">
                  <a:off x="2990850" y="8096250"/>
                  <a:ext cx="203835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9B9EB-8DBE-40CC-AC2B-F36F2AFA821B}"/>
                  </a:ext>
                </a:extLst>
              </p:cNvPr>
              <p:cNvSpPr txBox="1"/>
              <p:nvPr/>
            </p:nvSpPr>
            <p:spPr>
              <a:xfrm>
                <a:off x="2159484" y="8651581"/>
                <a:ext cx="1662731" cy="22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78.6kb deletion,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45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5EC1EE-D096-4562-BA2D-140DC528C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29703"/>
              </p:ext>
            </p:extLst>
          </p:nvPr>
        </p:nvGraphicFramePr>
        <p:xfrm>
          <a:off x="750888" y="2360613"/>
          <a:ext cx="8289925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Worksheet" r:id="rId6" imgW="8290560" imgH="2567730" progId="Excel.Sheet.12">
                  <p:embed/>
                </p:oleObj>
              </mc:Choice>
              <mc:Fallback>
                <p:oleObj name="Worksheet" r:id="rId6" imgW="8290560" imgH="25677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888" y="2360613"/>
                        <a:ext cx="8289925" cy="256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8B87D4A-90BE-40C0-973D-9F47475F393F}"/>
              </a:ext>
            </a:extLst>
          </p:cNvPr>
          <p:cNvSpPr txBox="1"/>
          <p:nvPr/>
        </p:nvSpPr>
        <p:spPr>
          <a:xfrm rot="16200000">
            <a:off x="-295809" y="3389407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BcBOA</a:t>
            </a:r>
            <a:r>
              <a:rPr lang="en-US" dirty="0"/>
              <a:t> Gene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46039-B8FE-4DC1-BBC6-1DF62859155E}"/>
              </a:ext>
            </a:extLst>
          </p:cNvPr>
          <p:cNvSpPr txBox="1"/>
          <p:nvPr/>
        </p:nvSpPr>
        <p:spPr>
          <a:xfrm>
            <a:off x="3431972" y="1960840"/>
            <a:ext cx="29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effect (</a:t>
            </a:r>
            <a:r>
              <a:rPr lang="en-US" dirty="0" err="1"/>
              <a:t>BcBOA</a:t>
            </a:r>
            <a:r>
              <a:rPr lang="en-US" dirty="0"/>
              <a:t> region)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F1C9B7-C07C-4E9F-B37F-96DD6172D179}"/>
              </a:ext>
            </a:extLst>
          </p:cNvPr>
          <p:cNvCxnSpPr>
            <a:cxnSpLocks/>
          </p:cNvCxnSpPr>
          <p:nvPr/>
        </p:nvCxnSpPr>
        <p:spPr>
          <a:xfrm flipV="1">
            <a:off x="2099404" y="4927600"/>
            <a:ext cx="0" cy="3450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265B7B-E135-4755-AF4D-89F7CC7451D6}"/>
              </a:ext>
            </a:extLst>
          </p:cNvPr>
          <p:cNvSpPr txBox="1"/>
          <p:nvPr/>
        </p:nvSpPr>
        <p:spPr>
          <a:xfrm>
            <a:off x="1205080" y="5272607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Membership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B5E101-1CD0-4F80-98D2-AC5BD8278F80}"/>
              </a:ext>
            </a:extLst>
          </p:cNvPr>
          <p:cNvSpPr/>
          <p:nvPr/>
        </p:nvSpPr>
        <p:spPr>
          <a:xfrm>
            <a:off x="7487558" y="5914907"/>
            <a:ext cx="229825" cy="241495"/>
          </a:xfrm>
          <a:prstGeom prst="rect">
            <a:avLst/>
          </a:prstGeom>
          <a:solidFill>
            <a:srgbClr val="9BC2E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4CE695-4BC1-4C2C-BEC9-48E10A355CDC}"/>
              </a:ext>
            </a:extLst>
          </p:cNvPr>
          <p:cNvSpPr/>
          <p:nvPr/>
        </p:nvSpPr>
        <p:spPr>
          <a:xfrm>
            <a:off x="7487560" y="5475416"/>
            <a:ext cx="229825" cy="2414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A84AE-3935-4179-98B7-DD4770E32447}"/>
              </a:ext>
            </a:extLst>
          </p:cNvPr>
          <p:cNvSpPr/>
          <p:nvPr/>
        </p:nvSpPr>
        <p:spPr>
          <a:xfrm>
            <a:off x="7487558" y="6352811"/>
            <a:ext cx="229825" cy="24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A962E-7D78-4842-945E-6CC9ECD1D744}"/>
              </a:ext>
            </a:extLst>
          </p:cNvPr>
          <p:cNvSpPr txBox="1"/>
          <p:nvPr/>
        </p:nvSpPr>
        <p:spPr>
          <a:xfrm>
            <a:off x="7773655" y="541149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4C82F-846B-42F7-9EF4-3FF7008C10D4}"/>
              </a:ext>
            </a:extLst>
          </p:cNvPr>
          <p:cNvSpPr txBox="1"/>
          <p:nvPr/>
        </p:nvSpPr>
        <p:spPr>
          <a:xfrm>
            <a:off x="7773654" y="584086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77215-DF4C-4F5A-8784-DEEAF44E98AC}"/>
              </a:ext>
            </a:extLst>
          </p:cNvPr>
          <p:cNvSpPr txBox="1"/>
          <p:nvPr/>
        </p:nvSpPr>
        <p:spPr>
          <a:xfrm>
            <a:off x="7773654" y="6270235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0102D-18B9-4D0C-938C-B97EB2951E7C}"/>
              </a:ext>
            </a:extLst>
          </p:cNvPr>
          <p:cNvSpPr txBox="1"/>
          <p:nvPr/>
        </p:nvSpPr>
        <p:spPr>
          <a:xfrm>
            <a:off x="6151364" y="5016842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FDR-adjusted p(significant effect)</a:t>
            </a:r>
          </a:p>
        </p:txBody>
      </p:sp>
    </p:spTree>
    <p:extLst>
      <p:ext uri="{BB962C8B-B14F-4D97-AF65-F5344CB8AC3E}">
        <p14:creationId xmlns:p14="http://schemas.microsoft.com/office/powerpoint/2010/main" val="410681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529915-DAAB-4A1A-AB55-ECB4D5DB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579417"/>
            <a:ext cx="8783355" cy="5489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75A87F-58C1-479D-B2F1-8B2BCCB6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" y="1809607"/>
            <a:ext cx="8234434" cy="5146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5F7E-3888-4BD6-B53E-10522FF5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871788-87A2-439C-AE5F-DBC79E85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</p:spTree>
    <p:extLst>
      <p:ext uri="{BB962C8B-B14F-4D97-AF65-F5344CB8AC3E}">
        <p14:creationId xmlns:p14="http://schemas.microsoft.com/office/powerpoint/2010/main" val="400336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cross-species eQTL hotspots: Arabidopsis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76495-4A62-40E8-AAC5-B5CBA508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787607"/>
            <a:ext cx="8321188" cy="52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Cross-species eQTL hotspots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9ACF47-11F8-4DB5-B615-259E101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871569"/>
            <a:ext cx="8315912" cy="519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111-1342-4E2A-9C88-8756AB46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 err="1"/>
              <a:t>Permuation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0DE7-3701-4A12-839D-8CA3883D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Randomized each expression profile (phenotype) 5x</a:t>
            </a:r>
          </a:p>
          <a:p>
            <a:pPr lvl="1"/>
            <a:r>
              <a:rPr lang="en-US" dirty="0"/>
              <a:t>For Botrytis genes</a:t>
            </a:r>
          </a:p>
          <a:p>
            <a:pPr lvl="1"/>
            <a:r>
              <a:rPr lang="en-US" dirty="0"/>
              <a:t>For Arabidopsis genes</a:t>
            </a:r>
          </a:p>
          <a:p>
            <a:r>
              <a:rPr lang="en-US" dirty="0"/>
              <a:t>Calculated minimum SNP p-value per gene for all 5 permutations</a:t>
            </a:r>
          </a:p>
          <a:p>
            <a:pPr lvl="1"/>
            <a:r>
              <a:rPr lang="en-US" dirty="0"/>
              <a:t>Take permutation minimum</a:t>
            </a:r>
          </a:p>
          <a:p>
            <a:r>
              <a:rPr lang="en-US" dirty="0"/>
              <a:t>Is minimum p-value of actual gene &lt; random phenotype?</a:t>
            </a:r>
          </a:p>
          <a:p>
            <a:r>
              <a:rPr lang="en-US" dirty="0"/>
              <a:t>Is 5x permutation sufficient?</a:t>
            </a:r>
          </a:p>
          <a:p>
            <a:pPr lvl="1"/>
            <a:r>
              <a:rPr lang="en-US" dirty="0"/>
              <a:t>1000x permutation of 10 randomly selected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/>
              <a:t>Simulated GEMMA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EF23-69E1-4E07-8148-C739B69C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draws from genome = 271,495 SNPs</a:t>
            </a:r>
          </a:p>
          <a:p>
            <a:r>
              <a:rPr lang="en-US" sz="2000" dirty="0"/>
              <a:t>For each of:</a:t>
            </a:r>
          </a:p>
          <a:p>
            <a:pPr lvl="1"/>
            <a:r>
              <a:rPr lang="en-US" sz="1800" dirty="0"/>
              <a:t>9267 Botrytis gene expression phenotypes </a:t>
            </a:r>
          </a:p>
          <a:p>
            <a:pPr lvl="1"/>
            <a:r>
              <a:rPr lang="en-US" sz="1800" dirty="0"/>
              <a:t>23,948 Arabidopsis gene expression phenotypes</a:t>
            </a:r>
          </a:p>
          <a:p>
            <a:r>
              <a:rPr lang="en-US" sz="2000" dirty="0"/>
              <a:t>Repeat 1000x</a:t>
            </a:r>
          </a:p>
        </p:txBody>
      </p:sp>
    </p:spTree>
    <p:extLst>
      <p:ext uri="{BB962C8B-B14F-4D97-AF65-F5344CB8AC3E}">
        <p14:creationId xmlns:p14="http://schemas.microsoft.com/office/powerpoint/2010/main" val="230012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37099" y="-128006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random GEMMA: size of hotspots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A148F-3541-43FE-A6AE-CA88E026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1" y="1857137"/>
            <a:ext cx="3872253" cy="5163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1360AE-064E-4474-9BF5-53ED3502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9" y="1694995"/>
            <a:ext cx="3993859" cy="5325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AE839-DE98-4515-BFE8-9BB2301D67C0}"/>
              </a:ext>
            </a:extLst>
          </p:cNvPr>
          <p:cNvSpPr txBox="1"/>
          <p:nvPr/>
        </p:nvSpPr>
        <p:spPr>
          <a:xfrm>
            <a:off x="8868455" y="488109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2B8F0-E1D0-4D79-A634-960F6A7E5E59}"/>
              </a:ext>
            </a:extLst>
          </p:cNvPr>
          <p:cNvSpPr txBox="1"/>
          <p:nvPr/>
        </p:nvSpPr>
        <p:spPr>
          <a:xfrm>
            <a:off x="8868455" y="583958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8597E0-0514-4C64-B658-8891102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486160"/>
            <a:ext cx="883594" cy="894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2C961-1E52-48A3-9A5E-96103B1F1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5" y="5637132"/>
            <a:ext cx="751559" cy="71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4D849-0476-47CB-ADFF-E6ECEBC28E67}"/>
              </a:ext>
            </a:extLst>
          </p:cNvPr>
          <p:cNvSpPr txBox="1"/>
          <p:nvPr/>
        </p:nvSpPr>
        <p:spPr>
          <a:xfrm>
            <a:off x="3879922" y="344490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717D-C534-4787-A3BF-EE42CE0BFB62}"/>
              </a:ext>
            </a:extLst>
          </p:cNvPr>
          <p:cNvSpPr txBox="1"/>
          <p:nvPr/>
        </p:nvSpPr>
        <p:spPr>
          <a:xfrm>
            <a:off x="3874952" y="4603027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n=818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4182E-5343-4077-AD9E-79E2D34109BA}"/>
              </a:ext>
            </a:extLst>
          </p:cNvPr>
          <p:cNvSpPr txBox="1"/>
          <p:nvPr/>
        </p:nvSpPr>
        <p:spPr>
          <a:xfrm>
            <a:off x="3881364" y="5726318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B8069-3F84-4C39-A8EB-878180DBEFC8}"/>
              </a:ext>
            </a:extLst>
          </p:cNvPr>
          <p:cNvSpPr txBox="1"/>
          <p:nvPr/>
        </p:nvSpPr>
        <p:spPr>
          <a:xfrm>
            <a:off x="3874952" y="234385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8BED0-E5AB-4503-BBB2-7AD64045A5A9}"/>
              </a:ext>
            </a:extLst>
          </p:cNvPr>
          <p:cNvSpPr txBox="1"/>
          <p:nvPr/>
        </p:nvSpPr>
        <p:spPr>
          <a:xfrm>
            <a:off x="8869984" y="395842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6BD1-084E-482C-89BE-8C40C9EA0232}"/>
              </a:ext>
            </a:extLst>
          </p:cNvPr>
          <p:cNvSpPr txBox="1"/>
          <p:nvPr/>
        </p:nvSpPr>
        <p:spPr>
          <a:xfrm>
            <a:off x="8869984" y="204215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64AB2-7B4D-47D4-98A9-DF38252F9FA1}"/>
              </a:ext>
            </a:extLst>
          </p:cNvPr>
          <p:cNvSpPr txBox="1"/>
          <p:nvPr/>
        </p:nvSpPr>
        <p:spPr>
          <a:xfrm>
            <a:off x="8869984" y="2956717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</p:spTree>
    <p:extLst>
      <p:ext uri="{BB962C8B-B14F-4D97-AF65-F5344CB8AC3E}">
        <p14:creationId xmlns:p14="http://schemas.microsoft.com/office/powerpoint/2010/main" val="42735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51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5750"/>
            <a:ext cx="7924802" cy="1320800"/>
          </a:xfrm>
        </p:spPr>
        <p:txBody>
          <a:bodyPr/>
          <a:lstStyle/>
          <a:p>
            <a:r>
              <a:rPr lang="en-US" dirty="0"/>
              <a:t>Botrytis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0ADE-F647-4FEC-885A-F68647E6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1426118"/>
            <a:ext cx="9028635" cy="564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5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562" y="190500"/>
            <a:ext cx="8206598" cy="1320800"/>
          </a:xfrm>
        </p:spPr>
        <p:txBody>
          <a:bodyPr/>
          <a:lstStyle/>
          <a:p>
            <a:r>
              <a:rPr lang="en-US" dirty="0"/>
              <a:t>Arabidopsis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17CF-B82E-422F-8B28-4C758D8C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10749" cy="56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8151-FD7B-42AC-B293-701D211A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75" y="-30018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B8E7-EF69-47BE-B092-79B12717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799491"/>
            <a:ext cx="8431237" cy="526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3" y="1270000"/>
            <a:ext cx="738766" cy="7481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B1FF2E-91CE-4B26-83C0-B92DCD8D9196}"/>
              </a:ext>
            </a:extLst>
          </p:cNvPr>
          <p:cNvSpPr/>
          <p:nvPr/>
        </p:nvSpPr>
        <p:spPr>
          <a:xfrm rot="20185355">
            <a:off x="707051" y="5391629"/>
            <a:ext cx="1314908" cy="86724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163-8ABA-4617-9A07-A3F5BF07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808" y="1676399"/>
            <a:ext cx="8628184" cy="539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1421689"/>
            <a:ext cx="738766" cy="7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Botrytis eQTL hotspots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E98CE6-53F3-463A-B419-236F0233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96" y="1926447"/>
            <a:ext cx="8234434" cy="514652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CF36-180E-48C4-A36E-8CA4575570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1" y="1924976"/>
            <a:ext cx="8239142" cy="514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DA7A8-5973-4B9C-B29A-D775C6534275}"/>
              </a:ext>
            </a:extLst>
          </p:cNvPr>
          <p:cNvSpPr txBox="1"/>
          <p:nvPr/>
        </p:nvSpPr>
        <p:spPr>
          <a:xfrm>
            <a:off x="6291937" y="5334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HHK5: signal transduction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122BC9-B3CC-4AA7-9F2B-3B191CD2F258}"/>
              </a:ext>
            </a:extLst>
          </p:cNvPr>
          <p:cNvCxnSpPr/>
          <p:nvPr/>
        </p:nvCxnSpPr>
        <p:spPr>
          <a:xfrm>
            <a:off x="6707453" y="5703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11A73C-AD57-4639-A69F-EDEFB92FB2E3}"/>
              </a:ext>
            </a:extLst>
          </p:cNvPr>
          <p:cNvCxnSpPr/>
          <p:nvPr/>
        </p:nvCxnSpPr>
        <p:spPr>
          <a:xfrm>
            <a:off x="5545403" y="55318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9B0A70-0A73-4447-92F8-227CA5C8D5F2}"/>
              </a:ext>
            </a:extLst>
          </p:cNvPr>
          <p:cNvSpPr txBox="1"/>
          <p:nvPr/>
        </p:nvSpPr>
        <p:spPr>
          <a:xfrm>
            <a:off x="5248260" y="498526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Cys6: transcription factor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C2841-A4E3-4F2C-B1E6-E892B9F9A93A}"/>
              </a:ext>
            </a:extLst>
          </p:cNvPr>
          <p:cNvCxnSpPr/>
          <p:nvPr/>
        </p:nvCxnSpPr>
        <p:spPr>
          <a:xfrm>
            <a:off x="4250003" y="54556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9A72F-F3D8-40AA-ABF3-E30B406E0FA0}"/>
              </a:ext>
            </a:extLst>
          </p:cNvPr>
          <p:cNvSpPr txBox="1"/>
          <p:nvPr/>
        </p:nvSpPr>
        <p:spPr>
          <a:xfrm>
            <a:off x="3305100" y="51190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Cytochrome p450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4AA80-C1E6-4ECD-AC30-519BBF0927C5}"/>
              </a:ext>
            </a:extLst>
          </p:cNvPr>
          <p:cNvCxnSpPr/>
          <p:nvPr/>
        </p:nvCxnSpPr>
        <p:spPr>
          <a:xfrm>
            <a:off x="706703" y="549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85A3F8-314A-4357-845C-8C3A4F8561E8}"/>
              </a:ext>
            </a:extLst>
          </p:cNvPr>
          <p:cNvSpPr txBox="1"/>
          <p:nvPr/>
        </p:nvSpPr>
        <p:spPr>
          <a:xfrm>
            <a:off x="-253673" y="48674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A804E-AF5D-40AF-B203-AD6E74BCA559}"/>
              </a:ext>
            </a:extLst>
          </p:cNvPr>
          <p:cNvCxnSpPr/>
          <p:nvPr/>
        </p:nvCxnSpPr>
        <p:spPr>
          <a:xfrm>
            <a:off x="5012003" y="31125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10DCD-3240-4FD3-93E5-8759D39A9E7A}"/>
              </a:ext>
            </a:extLst>
          </p:cNvPr>
          <p:cNvSpPr txBox="1"/>
          <p:nvPr/>
        </p:nvSpPr>
        <p:spPr>
          <a:xfrm>
            <a:off x="3773299" y="276420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SNF2-related, helicase</a:t>
            </a:r>
          </a:p>
        </p:txBody>
      </p:sp>
    </p:spTree>
    <p:extLst>
      <p:ext uri="{BB962C8B-B14F-4D97-AF65-F5344CB8AC3E}">
        <p14:creationId xmlns:p14="http://schemas.microsoft.com/office/powerpoint/2010/main" val="4705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Arabidopsis eQTL hotspots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3EA85-7579-443C-8466-BD0C77A0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12" y="-79131"/>
            <a:ext cx="1305517" cy="1237982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A9814CB-69B7-4E1C-A99E-59A97059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69"/>
            <a:ext cx="8315912" cy="519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76813-CBB4-4F53-A6EC-6E73FAEC2A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70"/>
            <a:ext cx="8315912" cy="51974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F62F6-866E-4AB7-B3DE-EA539D94352D}"/>
              </a:ext>
            </a:extLst>
          </p:cNvPr>
          <p:cNvCxnSpPr/>
          <p:nvPr/>
        </p:nvCxnSpPr>
        <p:spPr>
          <a:xfrm>
            <a:off x="2497403" y="4941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596E8F-1543-4A60-9C8D-897637F0340E}"/>
              </a:ext>
            </a:extLst>
          </p:cNvPr>
          <p:cNvCxnSpPr/>
          <p:nvPr/>
        </p:nvCxnSpPr>
        <p:spPr>
          <a:xfrm>
            <a:off x="2726003" y="168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60484-426B-449B-8A6F-8D862EF183FC}"/>
              </a:ext>
            </a:extLst>
          </p:cNvPr>
          <p:cNvSpPr txBox="1"/>
          <p:nvPr/>
        </p:nvSpPr>
        <p:spPr>
          <a:xfrm>
            <a:off x="2051607" y="45582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4EA7C-7E1D-49A1-B814-1CB9437D9A54}"/>
              </a:ext>
            </a:extLst>
          </p:cNvPr>
          <p:cNvSpPr txBox="1"/>
          <p:nvPr/>
        </p:nvSpPr>
        <p:spPr>
          <a:xfrm>
            <a:off x="2497402" y="130071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Heterokaryon incompatibility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B30B5-164C-4419-B0FF-FEAA86F2BC62}"/>
              </a:ext>
            </a:extLst>
          </p:cNvPr>
          <p:cNvCxnSpPr/>
          <p:nvPr/>
        </p:nvCxnSpPr>
        <p:spPr>
          <a:xfrm>
            <a:off x="706703" y="55509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5BEBC1-67A1-418E-BD29-3004914F922B}"/>
              </a:ext>
            </a:extLst>
          </p:cNvPr>
          <p:cNvSpPr txBox="1"/>
          <p:nvPr/>
        </p:nvSpPr>
        <p:spPr>
          <a:xfrm>
            <a:off x="286700" y="539218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19462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9D273-27F9-4173-8837-C4F1C6D67589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6EC8-8F26-403D-A7B3-570DDD9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78C9A-CE72-4E5F-8C78-1D4FBB66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" y="1697847"/>
            <a:ext cx="8234434" cy="51465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CB63C-3D1E-44D8-B940-A001AB1C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" y="1694904"/>
            <a:ext cx="8239142" cy="51494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C664F-E74D-4FDD-9D4F-9FD35571C4A9}"/>
              </a:ext>
            </a:extLst>
          </p:cNvPr>
          <p:cNvCxnSpPr/>
          <p:nvPr/>
        </p:nvCxnSpPr>
        <p:spPr>
          <a:xfrm>
            <a:off x="897203" y="52651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0F62D-85E1-4718-9D9F-3C2D84229EA7}"/>
              </a:ext>
            </a:extLst>
          </p:cNvPr>
          <p:cNvSpPr txBox="1"/>
          <p:nvPr/>
        </p:nvSpPr>
        <p:spPr>
          <a:xfrm>
            <a:off x="-63173" y="46388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61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64F56-E560-4A4C-939C-BC2054C8D9A4}"/>
              </a:ext>
            </a:extLst>
          </p:cNvPr>
          <p:cNvSpPr/>
          <p:nvPr/>
        </p:nvSpPr>
        <p:spPr>
          <a:xfrm>
            <a:off x="-2344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0AF0-CC5E-46D5-993C-6F2D07B8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hotspot: putative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B5B8-EB7D-4622-BC7D-97A84710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51383"/>
            <a:ext cx="3090672" cy="576262"/>
          </a:xfrm>
        </p:spPr>
        <p:txBody>
          <a:bodyPr/>
          <a:lstStyle/>
          <a:p>
            <a:r>
              <a:rPr lang="en-US" dirty="0"/>
              <a:t>Botrytis genes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D6C7-B2B9-4BDA-BE6B-13EEF3AC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2127646"/>
            <a:ext cx="3090672" cy="3913718"/>
          </a:xfrm>
        </p:spPr>
        <p:txBody>
          <a:bodyPr/>
          <a:lstStyle/>
          <a:p>
            <a:r>
              <a:rPr lang="en-US" dirty="0"/>
              <a:t>13 linked</a:t>
            </a:r>
          </a:p>
          <a:p>
            <a:r>
              <a:rPr lang="en-US" dirty="0"/>
              <a:t>Bcin09g02390 (Bmp3): MAPK</a:t>
            </a:r>
          </a:p>
          <a:p>
            <a:r>
              <a:rPr lang="en-US" dirty="0"/>
              <a:t>Bcin15g01380: succinyl </a:t>
            </a:r>
            <a:r>
              <a:rPr lang="en-US" dirty="0" err="1"/>
              <a:t>coA</a:t>
            </a:r>
            <a:r>
              <a:rPr lang="en-US" dirty="0"/>
              <a:t> synthetase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846A3-E22C-455B-A6C1-109B3D7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6640" y="1551383"/>
            <a:ext cx="3090672" cy="576262"/>
          </a:xfrm>
        </p:spPr>
        <p:txBody>
          <a:bodyPr/>
          <a:lstStyle/>
          <a:p>
            <a:r>
              <a:rPr lang="en-US" dirty="0"/>
              <a:t>Arabidopsis 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2C54B-B661-41EB-BADE-767806017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66640" y="2127646"/>
            <a:ext cx="3090672" cy="3913718"/>
          </a:xfrm>
        </p:spPr>
        <p:txBody>
          <a:bodyPr/>
          <a:lstStyle/>
          <a:p>
            <a:r>
              <a:rPr lang="en-US" dirty="0"/>
              <a:t>62 linked</a:t>
            </a:r>
          </a:p>
          <a:p>
            <a:r>
              <a:rPr lang="en-US" dirty="0"/>
              <a:t>AT3G43440.1: </a:t>
            </a:r>
            <a:r>
              <a:rPr lang="en-US" dirty="0" err="1"/>
              <a:t>jasmonate</a:t>
            </a:r>
            <a:r>
              <a:rPr lang="en-US" dirty="0"/>
              <a:t> </a:t>
            </a:r>
            <a:r>
              <a:rPr lang="en-US" dirty="0" err="1"/>
              <a:t>zim</a:t>
            </a:r>
            <a:r>
              <a:rPr lang="en-US" dirty="0"/>
              <a:t> domain protein 11</a:t>
            </a:r>
          </a:p>
          <a:p>
            <a:r>
              <a:rPr lang="en-US" dirty="0"/>
              <a:t>AT1G08010: zinc finger TF</a:t>
            </a:r>
          </a:p>
          <a:p>
            <a:r>
              <a:rPr lang="en-US" dirty="0"/>
              <a:t>AT5G59460.1 (SCL11): scarecrow like 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00245-6BC3-4B3D-8AE5-85ADB14C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1" y="6157470"/>
            <a:ext cx="1008185" cy="9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D1053-AEAC-48DB-A894-C521F684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6153150"/>
            <a:ext cx="971549" cy="9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B7F-AF68-4655-82BB-06D3EFE3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CB94-2E08-4323-BAB7-112CFEFA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697410"/>
          </a:xfrm>
        </p:spPr>
        <p:txBody>
          <a:bodyPr>
            <a:normAutofit/>
          </a:bodyPr>
          <a:lstStyle/>
          <a:p>
            <a:r>
              <a:rPr lang="en-US" sz="2000" dirty="0"/>
              <a:t>1000x permutation of random Botrytis phenotypes</a:t>
            </a:r>
          </a:p>
          <a:p>
            <a:r>
              <a:rPr lang="en-US" sz="2000" dirty="0"/>
              <a:t>5x permutation of random Arabidopsis phenotypes</a:t>
            </a:r>
          </a:p>
          <a:p>
            <a:endParaRPr lang="en-US" sz="2000" dirty="0"/>
          </a:p>
          <a:p>
            <a:r>
              <a:rPr lang="en-US" sz="2000" dirty="0"/>
              <a:t>Annotate genes and functions at eQTL hotspots</a:t>
            </a:r>
          </a:p>
          <a:p>
            <a:r>
              <a:rPr lang="en-US" sz="2000" dirty="0"/>
              <a:t>Assess eQTL overlap with phenotypic candidate genes</a:t>
            </a:r>
          </a:p>
          <a:p>
            <a:endParaRPr lang="en-US" sz="2000" dirty="0"/>
          </a:p>
          <a:p>
            <a:r>
              <a:rPr lang="en-US" sz="2000" dirty="0"/>
              <a:t>eQTL analysis on additional Arabidopsis genotypes</a:t>
            </a:r>
          </a:p>
          <a:p>
            <a:pPr lvl="1"/>
            <a:r>
              <a:rPr lang="en-US" sz="1800" dirty="0"/>
              <a:t>coi-1</a:t>
            </a:r>
          </a:p>
          <a:p>
            <a:pPr lvl="1"/>
            <a:r>
              <a:rPr lang="en-US" sz="1800" dirty="0"/>
              <a:t>npr-1</a:t>
            </a:r>
          </a:p>
        </p:txBody>
      </p:sp>
    </p:spTree>
    <p:extLst>
      <p:ext uri="{BB962C8B-B14F-4D97-AF65-F5344CB8AC3E}">
        <p14:creationId xmlns:p14="http://schemas.microsoft.com/office/powerpoint/2010/main" val="3785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A119B-1A02-49E3-8D00-2A1A8AA96A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4CC583-C8CF-4CD9-9020-7CD850FBF7B9}"/>
              </a:ext>
            </a:extLst>
          </p:cNvPr>
          <p:cNvSpPr txBox="1">
            <a:spLocks/>
          </p:cNvSpPr>
          <p:nvPr/>
        </p:nvSpPr>
        <p:spPr>
          <a:xfrm>
            <a:off x="460374" y="1333499"/>
            <a:ext cx="4126865" cy="360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None/>
            </a:pPr>
            <a:r>
              <a:rPr lang="en-US" sz="2000" dirty="0" err="1"/>
              <a:t>Kliebenstein</a:t>
            </a:r>
            <a:r>
              <a:rPr lang="en-US" sz="2000" dirty="0"/>
              <a:t> Lab</a:t>
            </a:r>
          </a:p>
          <a:p>
            <a:r>
              <a:rPr lang="en-US" sz="2000" dirty="0"/>
              <a:t>Dr. Susanna Atwell</a:t>
            </a:r>
          </a:p>
          <a:p>
            <a:r>
              <a:rPr lang="en-US" sz="2000" dirty="0"/>
              <a:t>Dr. Celine </a:t>
            </a:r>
            <a:r>
              <a:rPr lang="en-US" sz="2000" dirty="0" err="1"/>
              <a:t>Caseys</a:t>
            </a:r>
            <a:endParaRPr lang="en-US" sz="2000" dirty="0"/>
          </a:p>
          <a:p>
            <a:r>
              <a:rPr lang="en-US" sz="2000" dirty="0"/>
              <a:t>Dr. Ella Katz</a:t>
            </a:r>
          </a:p>
          <a:p>
            <a:r>
              <a:rPr lang="en-US" sz="2000" dirty="0"/>
              <a:t>Michelle Tang</a:t>
            </a:r>
          </a:p>
          <a:p>
            <a:endParaRPr lang="en-US" sz="2000" dirty="0"/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sp>
        <p:nvSpPr>
          <p:cNvPr id="6" name="AutoShape 2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68BD9925-FB0D-4F81-A782-88C4B966B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37C94F0E-74E8-4539-999A-FD11417ED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6" descr="http://informatics.plantsciences.ucdavis.edu/haggard/icons/PSlogo%20small.jpg">
            <a:extLst>
              <a:ext uri="{FF2B5EF4-FFF2-40B4-BE49-F238E27FC236}">
                <a16:creationId xmlns:a16="http://schemas.microsoft.com/office/drawing/2014/main" id="{0605FC9A-8F88-4D99-8519-7DD3A995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525" y="4772024"/>
            <a:ext cx="4286250" cy="1933576"/>
          </a:xfrm>
          <a:prstGeom prst="rect">
            <a:avLst/>
          </a:prstGeom>
          <a:noFill/>
        </p:spPr>
      </p:pic>
      <p:pic>
        <p:nvPicPr>
          <p:cNvPr id="9" name="Picture 8" descr="http://www.nsf.gov/images/logos/nsf1.gif">
            <a:extLst>
              <a:ext uri="{FF2B5EF4-FFF2-40B4-BE49-F238E27FC236}">
                <a16:creationId xmlns:a16="http://schemas.microsoft.com/office/drawing/2014/main" id="{42922AC3-82C7-41A2-9366-FB505E04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" y="4934901"/>
            <a:ext cx="1581150" cy="159067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0FBAF-0F23-450F-84FC-250DCEAA88F5}"/>
              </a:ext>
            </a:extLst>
          </p:cNvPr>
          <p:cNvSpPr txBox="1"/>
          <p:nvPr/>
        </p:nvSpPr>
        <p:spPr>
          <a:xfrm>
            <a:off x="6553200" y="56388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Jastro</a:t>
            </a:r>
            <a:r>
              <a:rPr lang="en-US" sz="2000" dirty="0"/>
              <a:t> Shields</a:t>
            </a:r>
          </a:p>
          <a:p>
            <a:r>
              <a:rPr lang="en-US" sz="2000" dirty="0"/>
              <a:t>Research Award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B27823-F207-499B-B205-A03809977914}"/>
              </a:ext>
            </a:extLst>
          </p:cNvPr>
          <p:cNvSpPr txBox="1">
            <a:spLocks/>
          </p:cNvSpPr>
          <p:nvPr/>
        </p:nvSpPr>
        <p:spPr>
          <a:xfrm>
            <a:off x="4587240" y="1447800"/>
            <a:ext cx="38100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dirty="0"/>
              <a:t>Former Lab Members</a:t>
            </a:r>
          </a:p>
          <a:p>
            <a:r>
              <a:rPr lang="en-US" sz="2000" dirty="0"/>
              <a:t>Dr. Wei Zhang</a:t>
            </a:r>
          </a:p>
          <a:p>
            <a:r>
              <a:rPr lang="en-US" sz="2000" dirty="0"/>
              <a:t>Dr. Jason Corwin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767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75CF-B528-49DD-830C-24B47B0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control of gene expression</a:t>
            </a:r>
          </a:p>
        </p:txBody>
      </p:sp>
      <p:pic>
        <p:nvPicPr>
          <p:cNvPr id="1028" name="Picture 4" descr="http://eqtl.rc.fas.harvard.edu/idcheck/images/eqtlcistrans.jpg">
            <a:extLst>
              <a:ext uri="{FF2B5EF4-FFF2-40B4-BE49-F238E27FC236}">
                <a16:creationId xmlns:a16="http://schemas.microsoft.com/office/drawing/2014/main" id="{EA23562E-8793-473A-93AA-6814AC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6" y="1772135"/>
            <a:ext cx="6936078" cy="47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E092-23E3-4665-9182-2231349AB825}"/>
              </a:ext>
            </a:extLst>
          </p:cNvPr>
          <p:cNvSpPr txBox="1"/>
          <p:nvPr/>
        </p:nvSpPr>
        <p:spPr>
          <a:xfrm>
            <a:off x="5889583" y="648866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MacLellan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2317436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7808-60DC-4AF5-B4E0-B2D8B54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transcript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3E2C-F646-41DC-BB0D-BDCAC2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1590-9428-4764-B473-487B1494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9" b="16014"/>
          <a:stretch/>
        </p:blipFill>
        <p:spPr>
          <a:xfrm>
            <a:off x="0" y="4702548"/>
            <a:ext cx="9144000" cy="132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210F5-B333-4BC9-B3A1-0677113B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3423312"/>
            <a:ext cx="1349022" cy="127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83C4B-E2FA-483B-9C06-8DDE3C178FBD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D2872-E725-4A9A-9C5A-98A3A66454B2}"/>
              </a:ext>
            </a:extLst>
          </p:cNvPr>
          <p:cNvSpPr/>
          <p:nvPr/>
        </p:nvSpPr>
        <p:spPr>
          <a:xfrm>
            <a:off x="1234196" y="2692632"/>
            <a:ext cx="624840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Y</a:t>
            </a:r>
            <a:r>
              <a:rPr lang="pt-PT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egai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E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)) +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*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36B9-B66B-4D5A-A831-BE96EE175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154495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59D0A-CCFB-43B4-800A-7254768D53EA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96532-A674-44A7-B303-3BC92C2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Cross-species eQTL: </a:t>
            </a:r>
            <a:br>
              <a:rPr lang="en-US" dirty="0"/>
            </a:br>
            <a:r>
              <a:rPr lang="en-US" sz="2200" dirty="0"/>
              <a:t>symbiosis of </a:t>
            </a:r>
            <a:r>
              <a:rPr lang="en-US" sz="2200" i="1" dirty="0"/>
              <a:t>Medicago </a:t>
            </a:r>
            <a:r>
              <a:rPr lang="en-US" sz="2200" i="1" dirty="0" err="1"/>
              <a:t>truncatula</a:t>
            </a:r>
            <a:r>
              <a:rPr lang="en-US" sz="2200" i="1" dirty="0"/>
              <a:t> </a:t>
            </a:r>
            <a:r>
              <a:rPr lang="en-US" sz="2200" dirty="0"/>
              <a:t>and parasitic nematode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A18F-4A46-46F2-8D0A-D371AD86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562" y="1930399"/>
            <a:ext cx="10115916" cy="376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CE7AC-D936-4FF3-858B-207FD74FBF4A}"/>
              </a:ext>
            </a:extLst>
          </p:cNvPr>
          <p:cNvSpPr txBox="1"/>
          <p:nvPr/>
        </p:nvSpPr>
        <p:spPr>
          <a:xfrm>
            <a:off x="7008971" y="6699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al. 2017, Genetics</a:t>
            </a:r>
          </a:p>
        </p:txBody>
      </p:sp>
    </p:spTree>
    <p:extLst>
      <p:ext uri="{BB962C8B-B14F-4D97-AF65-F5344CB8AC3E}">
        <p14:creationId xmlns:p14="http://schemas.microsoft.com/office/powerpoint/2010/main" val="385329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166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BF4-4D51-48CE-9E40-76482D0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13F0-C575-4DBF-9E10-A561B99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95 Botrytis isolates</a:t>
            </a:r>
          </a:p>
          <a:p>
            <a:r>
              <a:rPr lang="en-US" dirty="0"/>
              <a:t>On Arabidopsis Col-0</a:t>
            </a:r>
          </a:p>
          <a:p>
            <a:pPr lvl="1"/>
            <a:r>
              <a:rPr lang="en-US" dirty="0"/>
              <a:t>(and coi-1, npr-1)</a:t>
            </a:r>
          </a:p>
          <a:p>
            <a:r>
              <a:rPr lang="en-US" dirty="0"/>
              <a:t>Detached leaf assay, 16 </a:t>
            </a:r>
            <a:r>
              <a:rPr lang="en-US" dirty="0" err="1"/>
              <a:t>hpi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1C970-F92E-4D63-91A4-B4379D11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90" y="1520972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73AD4-E210-4CD8-9767-AE05A780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05" y="2941810"/>
            <a:ext cx="1101991" cy="11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0CD4C-3EDD-4E5C-BFAC-381B38452E8D}"/>
              </a:ext>
            </a:extLst>
          </p:cNvPr>
          <p:cNvSpPr txBox="1"/>
          <p:nvPr/>
        </p:nvSpPr>
        <p:spPr>
          <a:xfrm>
            <a:off x="6125749" y="2552853"/>
            <a:ext cx="6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112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EB9-6485-426B-91A1-02A8C5EE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for eQTL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B055-1CD4-4258-BC81-560F80C7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271,495 SNPs against the Botrytis B05.10 genome</a:t>
            </a:r>
          </a:p>
          <a:p>
            <a:pPr lvl="1"/>
            <a:r>
              <a:rPr lang="en-US" sz="2000" dirty="0"/>
              <a:t>MAF &gt; 0.20 </a:t>
            </a:r>
          </a:p>
          <a:p>
            <a:pPr lvl="1"/>
            <a:r>
              <a:rPr lang="en-US" sz="2000" dirty="0"/>
              <a:t>&lt;20% missingness</a:t>
            </a:r>
          </a:p>
          <a:p>
            <a:r>
              <a:rPr lang="en-US" sz="2400" dirty="0"/>
              <a:t>For each of:</a:t>
            </a:r>
          </a:p>
          <a:p>
            <a:pPr lvl="1"/>
            <a:r>
              <a:rPr lang="en-US" sz="2000" dirty="0"/>
              <a:t>9267 Botrytis gene expression phenotypes </a:t>
            </a:r>
          </a:p>
          <a:p>
            <a:pPr lvl="1"/>
            <a:r>
              <a:rPr lang="en-US" sz="2000" dirty="0"/>
              <a:t>23,948 Arabidopsis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5CB-00AB-4A48-B68B-8759F4F11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8F026-3038-4705-B3DD-6433ED77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8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1183</Words>
  <Application>Microsoft Office PowerPoint</Application>
  <PresentationFormat>On-screen Show (4:3)</PresentationFormat>
  <Paragraphs>244</Paragraphs>
  <Slides>40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Unicode MS</vt:lpstr>
      <vt:lpstr>Calibri</vt:lpstr>
      <vt:lpstr>Helvetica</vt:lpstr>
      <vt:lpstr>Times New Roman</vt:lpstr>
      <vt:lpstr>Trebuchet MS</vt:lpstr>
      <vt:lpstr>Wingdings</vt:lpstr>
      <vt:lpstr>Wingdings 3</vt:lpstr>
      <vt:lpstr>Facet</vt:lpstr>
      <vt:lpstr>Worksheet</vt:lpstr>
      <vt:lpstr>TriLab Meeting</vt:lpstr>
      <vt:lpstr>Outline</vt:lpstr>
      <vt:lpstr>Introduction</vt:lpstr>
      <vt:lpstr>Genetic control of gene expression</vt:lpstr>
      <vt:lpstr>Cross-species eQTL:  symbiosis of Medicago truncatula and parasitic nematode</vt:lpstr>
      <vt:lpstr>Methods</vt:lpstr>
      <vt:lpstr>RNAseq </vt:lpstr>
      <vt:lpstr>GEMMA for eQTL </vt:lpstr>
      <vt:lpstr>Previous Results</vt:lpstr>
      <vt:lpstr>Botrytis gene expression is controlled by pathogen &amp; host genetics</vt:lpstr>
      <vt:lpstr>Botrytis genetic control of gene expression</vt:lpstr>
      <vt:lpstr>Arabidopsis gene expression is controlled by pathogen &amp; host genetics</vt:lpstr>
      <vt:lpstr>Botrytis genetic control of Arabidopsis gene expression</vt:lpstr>
      <vt:lpstr>Novel Results</vt:lpstr>
      <vt:lpstr>Search for cis-eQTL patterns</vt:lpstr>
      <vt:lpstr>Lack of genome-wide cis-eQTL enrichment</vt:lpstr>
      <vt:lpstr>Lack of genome-wide cis-eQTL enrichment</vt:lpstr>
      <vt:lpstr>Search for cis-eQTL: Botcynic acid biosynthetic cluster</vt:lpstr>
      <vt:lpstr>Search for cis-eQTL: Botcynic acid biosynthetic cluster</vt:lpstr>
      <vt:lpstr>Most expression variation in BOA cluster not explained by cis-eQTL</vt:lpstr>
      <vt:lpstr>cis-acting loci may not be captured by SNP genotypes</vt:lpstr>
      <vt:lpstr>cis-acting loci may not be captured by SNP genotypes</vt:lpstr>
      <vt:lpstr>Search for eQTL hotspots: Botrytis</vt:lpstr>
      <vt:lpstr>Search for eQTL hotspots: Botrytis</vt:lpstr>
      <vt:lpstr>Search for cross-species eQTL hotspots: Arabidopsis</vt:lpstr>
      <vt:lpstr>Cross-species eQTL hotspots</vt:lpstr>
      <vt:lpstr>Are hotspots significant? Permuation approach</vt:lpstr>
      <vt:lpstr>Are hotspots significant? Simulated GEMMA approach</vt:lpstr>
      <vt:lpstr>Simulated random GEMMA: size of hotspots</vt:lpstr>
      <vt:lpstr>Botrytis eQTL hotspots &gt; simulation threshold</vt:lpstr>
      <vt:lpstr>Arabidopsis eQTL hotspots &gt; simulation threshold</vt:lpstr>
      <vt:lpstr>eQTL hotspot overlap: Arabidopsis and Botrytis</vt:lpstr>
      <vt:lpstr>eQTL hotspot overlap: Arabidopsis and Botrytis</vt:lpstr>
      <vt:lpstr>Selected genes at Botrytis eQTL hotspots</vt:lpstr>
      <vt:lpstr>Selected genes at Arabidopsis eQTL hotspots</vt:lpstr>
      <vt:lpstr>BcBOA7 eQTL hotspot</vt:lpstr>
      <vt:lpstr>BcBOA7 eQTL hotspot: putative targets</vt:lpstr>
      <vt:lpstr>Next Steps</vt:lpstr>
      <vt:lpstr>PowerPoint Presentation</vt:lpstr>
      <vt:lpstr>Linear model for transcript profiles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TriLab Meeting</dc:title>
  <dc:creator>N S</dc:creator>
  <cp:lastModifiedBy>N S</cp:lastModifiedBy>
  <cp:revision>65</cp:revision>
  <dcterms:created xsi:type="dcterms:W3CDTF">2018-11-28T00:09:26Z</dcterms:created>
  <dcterms:modified xsi:type="dcterms:W3CDTF">2018-11-30T22:33:55Z</dcterms:modified>
</cp:coreProperties>
</file>